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2" r:id="rId3"/>
    <p:sldId id="309" r:id="rId4"/>
    <p:sldId id="310" r:id="rId5"/>
    <p:sldId id="311" r:id="rId6"/>
    <p:sldId id="312" r:id="rId7"/>
    <p:sldId id="313" r:id="rId8"/>
    <p:sldId id="353" r:id="rId9"/>
    <p:sldId id="354" r:id="rId10"/>
    <p:sldId id="316" r:id="rId11"/>
    <p:sldId id="355" r:id="rId12"/>
    <p:sldId id="318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27" r:id="rId22"/>
    <p:sldId id="364" r:id="rId23"/>
    <p:sldId id="365" r:id="rId24"/>
    <p:sldId id="366" r:id="rId25"/>
    <p:sldId id="331" r:id="rId26"/>
    <p:sldId id="332" r:id="rId27"/>
    <p:sldId id="367" r:id="rId28"/>
    <p:sldId id="349" r:id="rId29"/>
    <p:sldId id="305" r:id="rId30"/>
    <p:sldId id="347" r:id="rId31"/>
    <p:sldId id="307" r:id="rId32"/>
    <p:sldId id="308" r:id="rId33"/>
    <p:sldId id="328" r:id="rId34"/>
    <p:sldId id="329" r:id="rId35"/>
    <p:sldId id="330" r:id="rId36"/>
    <p:sldId id="314" r:id="rId37"/>
    <p:sldId id="315" r:id="rId38"/>
    <p:sldId id="317" r:id="rId39"/>
    <p:sldId id="326" r:id="rId40"/>
    <p:sldId id="270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273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5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4647"/>
  </p:normalViewPr>
  <p:slideViewPr>
    <p:cSldViewPr snapToGrid="0" snapToObjects="1" showGuides="1">
      <p:cViewPr varScale="1">
        <p:scale>
          <a:sx n="128" d="100"/>
          <a:sy n="128" d="100"/>
        </p:scale>
        <p:origin x="17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2F9-F15A-3849-A413-ACCA11382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9C1E-1CB3-AD40-AA9B-99F3439BF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7AEDA-C072-D544-96EE-AB7AB870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DDEB-B26A-7340-A86A-69C540E2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84AF0-53C4-BE4E-ABBC-DD1AC98B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15E2-21B7-1F41-BACD-51F972C9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ABE72-376E-1F4B-AB87-E0EAC4D1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B7E9-4ACB-7D48-9B18-233216FB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5F6E-E270-2F48-9AC1-E9EE9956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F697-9ADD-2646-B903-A4C2743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AB568-5544-4C4D-B49D-E802F01BB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91748-4656-B14D-A89F-5844E8D0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1E78-B961-B744-85FD-32269345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F524-BFCD-5F48-A5DF-E5131D28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4233-13A3-B042-A083-9DE91D7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47A9-85FD-124A-A9FF-C872EA98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9DD7-00C4-CB40-83B5-D0C1CE1A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E7F8-876B-0444-8F62-79760E77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30C4-3804-8B41-9EF7-30904D9A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4B088-4970-284D-9DA9-B28217EA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E745-280D-F84B-88EA-BB8F10FA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78B6-1FAC-5C48-A42C-972D6EA4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88D5-449E-774E-A5C6-17D68495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E9B7-52F5-1347-BDBB-14AD131F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79B0-D642-C74D-8B94-BD265C3A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2E60-08F8-2443-B310-F3C52C1B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3004-CEBE-4E45-8727-78ECFD27B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16415-BD17-2C43-B22F-48E8F912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88551-1B7B-DE4B-A53A-2F78112B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E496-7804-034C-81C2-D4BC2CF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F84D-546D-5542-A9B7-1DB5B633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2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9D3C-DF3D-8442-8771-92488991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E8E65-0F85-6A4D-AC6D-5C69A9DF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2FCCA-CCA2-1447-9357-D6F1DE69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93F46-8F65-824E-BCCA-531E74F6C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D7C67-9CF7-9E4C-94AC-9CF010196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E7BB-22F8-074D-A99F-0BAFE210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21BAB-3290-3E4A-8E9F-2FA4231B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EAB01-05F6-BE40-B985-8FB21332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7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9DE5-5A35-E44E-B9C0-64139662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A3588-EBF4-8847-A1CC-7F22AD03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A347A-585F-8C48-9C65-95637564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7C27-D763-3742-AA84-608CB24A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952D5-0E14-0748-8530-C9FD36D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3BF29-68C6-F941-96D3-6A48CB45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D9AEC-5DEF-4F45-91FB-1C54C9C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74C6-E5D2-3B48-9F07-2DD8E515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2A53-67E4-B546-AEFA-00B045C5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0744C-DB98-CE42-B01C-7E44C2AA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8E634-C8CD-6245-BE29-B3A7C481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80EC-CBCD-8C4E-AB7D-6596F427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057CE-C96E-144F-97D2-5E38AD89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7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EC4-779B-614C-907D-9C07607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18374-0E55-D346-B0E5-179B12E3E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124E-63A5-F344-A3FA-03E1E5B1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F627F-38F4-A14B-AC67-4E834E0B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90E35-7AAC-3F4D-B2DA-CE4EA6BE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13787-3280-A040-8CA0-BA0D1A29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C7B71-84D6-684C-80E8-D9F97F44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FA6E-5BD5-4F41-B846-F90B73852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ADB0-BF54-E34D-AFD8-01A4F6A84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66C5-4808-2D4C-A46E-7979998514C2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4067-99F2-0243-A3AE-0A86EE164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3803-6BAA-3541-9DB9-69E777626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D5B2-20B2-C343-A478-2DFB262A0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and Neural 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E4CD7-CA08-3F44-921B-BC7DDDBC8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CSCI 662</a:t>
            </a:r>
          </a:p>
          <a:p>
            <a:r>
              <a:rPr lang="en-US" dirty="0"/>
              <a:t>Jonathan May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C44D6-FF43-0C46-90B2-578333184040}"/>
              </a:ext>
            </a:extLst>
          </p:cNvPr>
          <p:cNvSpPr txBox="1"/>
          <p:nvPr/>
        </p:nvSpPr>
        <p:spPr>
          <a:xfrm>
            <a:off x="452063" y="6339155"/>
            <a:ext cx="767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Slides from Richard </a:t>
            </a:r>
            <a:r>
              <a:rPr lang="en-US" dirty="0" err="1"/>
              <a:t>Socher</a:t>
            </a:r>
            <a:r>
              <a:rPr lang="en-US" dirty="0"/>
              <a:t>, Abi See, Chris </a:t>
            </a:r>
            <a:r>
              <a:rPr lang="en-US" dirty="0" err="1"/>
              <a:t>Olah</a:t>
            </a:r>
            <a:r>
              <a:rPr lang="en-US" dirty="0"/>
              <a:t>, Philip Koehn, Kevin Knight</a:t>
            </a:r>
          </a:p>
        </p:txBody>
      </p:sp>
    </p:spTree>
    <p:extLst>
      <p:ext uri="{BB962C8B-B14F-4D97-AF65-F5344CB8AC3E}">
        <p14:creationId xmlns:p14="http://schemas.microsoft.com/office/powerpoint/2010/main" val="28282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3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5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88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3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7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4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learn word translations?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We're given sentence pairs</a:t>
            </a:r>
          </a:p>
          <a:p>
            <a:r>
              <a:rPr lang="en-US" dirty="0"/>
              <a:t>If we see the exact sentence we know how to translate it</a:t>
            </a:r>
          </a:p>
          <a:p>
            <a:r>
              <a:rPr lang="en-US" dirty="0"/>
              <a:t>How do we break a sentence down?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3798886"/>
            <a:ext cx="6096000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 err="1"/>
              <a:t>Barabara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Mwenge</a:t>
            </a:r>
            <a:r>
              <a:rPr lang="en-US" dirty="0"/>
              <a:t>-Morocco </a:t>
            </a:r>
            <a:r>
              <a:rPr lang="en-US" dirty="0" err="1"/>
              <a:t>nyumba</a:t>
            </a:r>
            <a:r>
              <a:rPr lang="en-US" dirty="0"/>
              <a:t> </a:t>
            </a:r>
            <a:r>
              <a:rPr lang="en-US" dirty="0" err="1"/>
              <a:t>zinatakiwa</a:t>
            </a:r>
            <a:r>
              <a:rPr lang="en-US" dirty="0"/>
              <a:t> </a:t>
            </a:r>
            <a:r>
              <a:rPr lang="en-US" dirty="0" err="1"/>
              <a:t>kubomolewa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1200" y="4920348"/>
            <a:ext cx="6096000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/>
              <a:t>houses along the </a:t>
            </a:r>
            <a:r>
              <a:rPr lang="en-US" dirty="0" err="1"/>
              <a:t>Mwenge</a:t>
            </a:r>
            <a:r>
              <a:rPr lang="en-US" dirty="0"/>
              <a:t>-Morocco road are supposed to be demolished.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7538" y="4401837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Swahili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8059" y="555783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3501" y="6102997"/>
            <a:ext cx="5844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I see "</a:t>
            </a:r>
            <a:r>
              <a:rPr lang="en-US" sz="2400" dirty="0" err="1"/>
              <a:t>nyumba</a:t>
            </a:r>
            <a:r>
              <a:rPr lang="en-US" sz="2400" dirty="0"/>
              <a:t>" again, how do I translate it?</a:t>
            </a:r>
          </a:p>
        </p:txBody>
      </p:sp>
    </p:spTree>
    <p:extLst>
      <p:ext uri="{BB962C8B-B14F-4D97-AF65-F5344CB8AC3E}">
        <p14:creationId xmlns:p14="http://schemas.microsoft.com/office/powerpoint/2010/main" val="66108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1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3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53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6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91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1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more or less how the Rosetta Stone was cracked!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17" y="1085141"/>
            <a:ext cx="4504283" cy="57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0632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connections between words are called an </a:t>
            </a:r>
            <a:r>
              <a:rPr lang="en-US" u="sng" dirty="0"/>
              <a:t>alignment</a:t>
            </a:r>
            <a:endParaRPr lang="en-US" dirty="0"/>
          </a:p>
          <a:p>
            <a:r>
              <a:rPr lang="en-US" dirty="0"/>
              <a:t>Word alignments between sentence pairs are the core statistics used in machine translation</a:t>
            </a:r>
          </a:p>
          <a:p>
            <a:r>
              <a:rPr lang="en-US" dirty="0"/>
              <a:t>We intuitively discovered them</a:t>
            </a:r>
          </a:p>
          <a:p>
            <a:r>
              <a:rPr lang="en-US" dirty="0"/>
              <a:t>How to </a:t>
            </a:r>
            <a:r>
              <a:rPr lang="en-US" dirty="0" err="1"/>
              <a:t>programatically</a:t>
            </a:r>
            <a:r>
              <a:rPr lang="en-US" dirty="0"/>
              <a:t> find them?</a:t>
            </a:r>
          </a:p>
          <a:p>
            <a:pPr lvl="1"/>
            <a:r>
              <a:rPr lang="en-US" dirty="0"/>
              <a:t>EM algorithm…won’t have time to discuss it unfortunately, and in the neural age we don’t use it much anymore </a:t>
            </a:r>
            <a:r>
              <a:rPr lang="en-US"/>
              <a:t>for alignment.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29" t="18387" r="7177"/>
          <a:stretch/>
        </p:blipFill>
        <p:spPr>
          <a:xfrm>
            <a:off x="6344529" y="2391508"/>
            <a:ext cx="4895557" cy="35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BDA4-D3E8-FB44-A5DA-431E9653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Pre-Neural Statistical MT (1989-2014)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5E23-8626-0742-9AA1-9219D1CB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EM to find word alignments of parallel sentences</a:t>
            </a:r>
          </a:p>
          <a:p>
            <a:r>
              <a:rPr lang="en-US" dirty="0"/>
              <a:t>Break sentences up into phrase pair chunks</a:t>
            </a:r>
          </a:p>
          <a:p>
            <a:r>
              <a:rPr lang="en-US" dirty="0"/>
              <a:t>Extract feature values for each chunk and optimize weights to maximize BLEU on development set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Translations are often not that fluent (looks like a ransom note)</a:t>
            </a:r>
          </a:p>
          <a:p>
            <a:pPr lvl="1"/>
            <a:r>
              <a:rPr lang="en-US" dirty="0"/>
              <a:t>Which features to choose? How to combine?</a:t>
            </a:r>
          </a:p>
          <a:p>
            <a:pPr lvl="1"/>
            <a:r>
              <a:rPr lang="en-US" dirty="0"/>
              <a:t>Fairly complicated noisy pipeline</a:t>
            </a:r>
          </a:p>
        </p:txBody>
      </p:sp>
    </p:spTree>
    <p:extLst>
      <p:ext uri="{BB962C8B-B14F-4D97-AF65-F5344CB8AC3E}">
        <p14:creationId xmlns:p14="http://schemas.microsoft.com/office/powerpoint/2010/main" val="207652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 computer, this might as well be Centauri and </a:t>
            </a:r>
            <a:r>
              <a:rPr lang="en-US" dirty="0" err="1"/>
              <a:t>Arcturan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1138237"/>
            <a:ext cx="7327900" cy="506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690688"/>
            <a:ext cx="130810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175" y="1690688"/>
            <a:ext cx="1739900" cy="2247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8074" y="4617820"/>
            <a:ext cx="3131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farok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crrrok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hihok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yorok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clok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kantok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ok-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yurp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= ??</a:t>
            </a:r>
            <a:endParaRPr lang="en-US" dirty="0">
              <a:solidFill>
                <a:srgbClr val="00000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51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EBD5-DBD8-2F46-8661-62E036F1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Fluent...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37CB43-08B0-4B4D-AA48-0EC2A4D0BA0A}"/>
              </a:ext>
            </a:extLst>
          </p:cNvPr>
          <p:cNvSpPr/>
          <p:nvPr/>
        </p:nvSpPr>
        <p:spPr>
          <a:xfrm>
            <a:off x="483704" y="2949644"/>
            <a:ext cx="112245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           : </a:t>
            </a:r>
            <a:r>
              <a:rPr lang="en-US" dirty="0" err="1"/>
              <a:t>ප්‍රවාහන</a:t>
            </a:r>
            <a:r>
              <a:rPr lang="en-US" dirty="0"/>
              <a:t> </a:t>
            </a:r>
            <a:r>
              <a:rPr lang="en-US" dirty="0" err="1"/>
              <a:t>ගාස්තු</a:t>
            </a:r>
            <a:r>
              <a:rPr lang="en-US" dirty="0"/>
              <a:t> </a:t>
            </a:r>
            <a:r>
              <a:rPr lang="en-US" dirty="0" err="1"/>
              <a:t>ඉහළ</a:t>
            </a:r>
            <a:r>
              <a:rPr lang="en-US" dirty="0"/>
              <a:t> </a:t>
            </a:r>
            <a:r>
              <a:rPr lang="en-US" dirty="0" err="1"/>
              <a:t>නැංවීමට</a:t>
            </a:r>
            <a:r>
              <a:rPr lang="en-US" dirty="0"/>
              <a:t> </a:t>
            </a:r>
            <a:r>
              <a:rPr lang="en-US" dirty="0" err="1"/>
              <a:t>විරෝධය</a:t>
            </a:r>
            <a:r>
              <a:rPr lang="en-US" dirty="0"/>
              <a:t> </a:t>
            </a:r>
            <a:r>
              <a:rPr lang="en-US" dirty="0" err="1"/>
              <a:t>පළ</a:t>
            </a:r>
            <a:r>
              <a:rPr lang="en-US" dirty="0"/>
              <a:t> </a:t>
            </a:r>
            <a:r>
              <a:rPr lang="en-US" dirty="0" err="1"/>
              <a:t>කරමින්</a:t>
            </a:r>
            <a:r>
              <a:rPr lang="en-US" dirty="0"/>
              <a:t> </a:t>
            </a:r>
            <a:r>
              <a:rPr lang="en-US" dirty="0" err="1"/>
              <a:t>බ්‍රසීලයේ</a:t>
            </a:r>
            <a:r>
              <a:rPr lang="en-US" dirty="0"/>
              <a:t> </a:t>
            </a:r>
            <a:r>
              <a:rPr lang="en-US" dirty="0" err="1"/>
              <a:t>අද</a:t>
            </a:r>
            <a:r>
              <a:rPr lang="en-US" dirty="0"/>
              <a:t> (07) </a:t>
            </a:r>
            <a:r>
              <a:rPr lang="en-US" dirty="0" err="1"/>
              <a:t>විරෝධතා</a:t>
            </a:r>
            <a:r>
              <a:rPr lang="en-US" dirty="0"/>
              <a:t> </a:t>
            </a:r>
            <a:r>
              <a:rPr lang="en-US" dirty="0" err="1"/>
              <a:t>ක්‍රියාත්මක</a:t>
            </a:r>
            <a:r>
              <a:rPr lang="en-US" dirty="0"/>
              <a:t> </a:t>
            </a:r>
            <a:r>
              <a:rPr lang="en-US" dirty="0" err="1"/>
              <a:t>වුණා</a:t>
            </a:r>
            <a:r>
              <a:rPr lang="en-US" dirty="0"/>
              <a:t>.</a:t>
            </a:r>
          </a:p>
          <a:p>
            <a:r>
              <a:rPr lang="en-US" dirty="0"/>
              <a:t>Ref0      : There were protests in Brazil today (07) due to price increases in transportation.</a:t>
            </a:r>
          </a:p>
          <a:p>
            <a:r>
              <a:rPr lang="en-US" dirty="0"/>
              <a:t>mt1       : Today (07), Brazil was to protest against the bus fare increase.</a:t>
            </a:r>
          </a:p>
          <a:p>
            <a:r>
              <a:rPr lang="en-US" dirty="0"/>
              <a:t>mt2       : Staged a protest against transport fares to increase in Brazil, launched a protest today (07th).</a:t>
            </a:r>
          </a:p>
          <a:p>
            <a:r>
              <a:rPr lang="en-US" dirty="0"/>
              <a:t>mt3       : Transport fare increase in Brazil to protest against the government today the implementation of the protests.</a:t>
            </a:r>
          </a:p>
        </p:txBody>
      </p:sp>
    </p:spTree>
    <p:extLst>
      <p:ext uri="{BB962C8B-B14F-4D97-AF65-F5344CB8AC3E}">
        <p14:creationId xmlns:p14="http://schemas.microsoft.com/office/powerpoint/2010/main" val="9977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76EA-84BE-4A44-B9D7-59E69811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7C53-3557-A845-9A31-7245CA73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N-gram language model (2 or more)</a:t>
            </a:r>
          </a:p>
          <a:p>
            <a:r>
              <a:rPr lang="en-US" dirty="0"/>
              <a:t>Phrase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Word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Number of Insertion/deletions (when phrases include unaligned words)</a:t>
            </a:r>
          </a:p>
          <a:p>
            <a:r>
              <a:rPr lang="en-US" dirty="0"/>
              <a:t>Number of phrases used</a:t>
            </a:r>
          </a:p>
          <a:p>
            <a:r>
              <a:rPr lang="en-US" dirty="0"/>
              <a:t>Length of hypothesis</a:t>
            </a:r>
          </a:p>
          <a:p>
            <a:r>
              <a:rPr lang="en-US" dirty="0"/>
              <a:t>Amount of jumping around</a:t>
            </a:r>
          </a:p>
          <a:p>
            <a:r>
              <a:rPr lang="en-US" dirty="0"/>
              <a:t>Lexical flag features (binary value for "sentence contains 'octopus'") </a:t>
            </a:r>
          </a:p>
        </p:txBody>
      </p:sp>
    </p:spTree>
    <p:extLst>
      <p:ext uri="{BB962C8B-B14F-4D97-AF65-F5344CB8AC3E}">
        <p14:creationId xmlns:p14="http://schemas.microsoft.com/office/powerpoint/2010/main" val="367661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CBD-6095-1E44-94B1-46B5A011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E7E81-FF61-FE42-8FA8-E70BB76FBCD6}"/>
              </a:ext>
            </a:extLst>
          </p:cNvPr>
          <p:cNvSpPr/>
          <p:nvPr/>
        </p:nvSpPr>
        <p:spPr>
          <a:xfrm>
            <a:off x="27312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alignment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E7FC2-5D32-C84B-8375-2474CD329930}"/>
              </a:ext>
            </a:extLst>
          </p:cNvPr>
          <p:cNvSpPr/>
          <p:nvPr/>
        </p:nvSpPr>
        <p:spPr>
          <a:xfrm>
            <a:off x="334338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Phrase pair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4D88B-B48B-7B45-A2C8-30288BE43DE6}"/>
              </a:ext>
            </a:extLst>
          </p:cNvPr>
          <p:cNvSpPr/>
          <p:nvPr/>
        </p:nvSpPr>
        <p:spPr>
          <a:xfrm>
            <a:off x="6310900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Estimation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0F2E2-8843-A148-B783-6F773B03CC8D}"/>
              </a:ext>
            </a:extLst>
          </p:cNvPr>
          <p:cNvSpPr/>
          <p:nvPr/>
        </p:nvSpPr>
        <p:spPr>
          <a:xfrm>
            <a:off x="9278418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CC4E1C-B50F-3C43-8C68-142BF523D0F2}"/>
              </a:ext>
            </a:extLst>
          </p:cNvPr>
          <p:cNvCxnSpPr>
            <a:endCxn id="5" idx="1"/>
          </p:cNvCxnSpPr>
          <p:nvPr/>
        </p:nvCxnSpPr>
        <p:spPr>
          <a:xfrm>
            <a:off x="282539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9CF94-7503-8B4B-9C9D-2CE68BF1C7BE}"/>
              </a:ext>
            </a:extLst>
          </p:cNvPr>
          <p:cNvCxnSpPr/>
          <p:nvPr/>
        </p:nvCxnSpPr>
        <p:spPr>
          <a:xfrm>
            <a:off x="589565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5D0B58-5B74-4740-923C-A7FC172118E8}"/>
              </a:ext>
            </a:extLst>
          </p:cNvPr>
          <p:cNvCxnSpPr/>
          <p:nvPr/>
        </p:nvCxnSpPr>
        <p:spPr>
          <a:xfrm>
            <a:off x="8760430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367D6-F00A-3248-B36A-5A6765775A33}"/>
              </a:ext>
            </a:extLst>
          </p:cNvPr>
          <p:cNvSpPr txBox="1"/>
          <p:nvPr/>
        </p:nvSpPr>
        <p:spPr>
          <a:xfrm>
            <a:off x="273122" y="4518329"/>
            <a:ext cx="25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Wrong alignment? Stuck!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EB074-A366-CE4C-8078-EC60005B5918}"/>
              </a:ext>
            </a:extLst>
          </p:cNvPr>
          <p:cNvSpPr txBox="1"/>
          <p:nvPr/>
        </p:nvSpPr>
        <p:spPr>
          <a:xfrm>
            <a:off x="3344699" y="4518329"/>
            <a:ext cx="269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only use the phrase</a:t>
            </a:r>
            <a:br>
              <a:rPr lang="en-US" dirty="0"/>
            </a:br>
            <a:r>
              <a:rPr lang="en-US" dirty="0"/>
              <a:t>pairs you extracted; can't</a:t>
            </a:r>
            <a:br>
              <a:rPr lang="en-US" dirty="0"/>
            </a:br>
            <a:r>
              <a:rPr lang="en-US" dirty="0"/>
              <a:t>arbitrarily generate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F109D-E670-9641-BD10-EA7B961EF5BF}"/>
              </a:ext>
            </a:extLst>
          </p:cNvPr>
          <p:cNvSpPr txBox="1"/>
          <p:nvPr/>
        </p:nvSpPr>
        <p:spPr>
          <a:xfrm>
            <a:off x="6279587" y="4518329"/>
            <a:ext cx="2734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right features</a:t>
            </a:r>
            <a:br>
              <a:rPr lang="en-US" dirty="0"/>
            </a:br>
            <a:r>
              <a:rPr lang="en-US" dirty="0"/>
              <a:t>for this data set? (may</a:t>
            </a:r>
            <a:br>
              <a:rPr lang="en-US" dirty="0"/>
            </a:br>
            <a:r>
              <a:rPr lang="en-US" dirty="0"/>
              <a:t>vary from set to set)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CECB6-D95A-6E4C-BD05-5D400CD654EB}"/>
              </a:ext>
            </a:extLst>
          </p:cNvPr>
          <p:cNvSpPr txBox="1"/>
          <p:nvPr/>
        </p:nvSpPr>
        <p:spPr>
          <a:xfrm>
            <a:off x="9187288" y="4518329"/>
            <a:ext cx="2477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 adjusted over a</a:t>
            </a:r>
            <a:br>
              <a:rPr lang="en-US" dirty="0"/>
            </a:br>
            <a:r>
              <a:rPr lang="en-US" dirty="0"/>
              <a:t>small set; hard to search</a:t>
            </a:r>
          </a:p>
          <a:p>
            <a:r>
              <a:rPr lang="en-US" dirty="0"/>
              <a:t>efficiently</a:t>
            </a:r>
          </a:p>
        </p:txBody>
      </p:sp>
    </p:spTree>
    <p:extLst>
      <p:ext uri="{BB962C8B-B14F-4D97-AF65-F5344CB8AC3E}">
        <p14:creationId xmlns:p14="http://schemas.microsoft.com/office/powerpoint/2010/main" val="33414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sketch of parameter (weight) estimation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2871" y="2996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" name="Freeform 18"/>
          <p:cNvSpPr/>
          <p:nvPr/>
        </p:nvSpPr>
        <p:spPr>
          <a:xfrm>
            <a:off x="4459458" y="2954215"/>
            <a:ext cx="4107767" cy="618997"/>
          </a:xfrm>
          <a:custGeom>
            <a:avLst/>
            <a:gdLst>
              <a:gd name="connsiteX0" fmla="*/ 0 w 4107767"/>
              <a:gd name="connsiteY0" fmla="*/ 0 h 618997"/>
              <a:gd name="connsiteX1" fmla="*/ 42204 w 4107767"/>
              <a:gd name="connsiteY1" fmla="*/ 84407 h 618997"/>
              <a:gd name="connsiteX2" fmla="*/ 84407 w 4107767"/>
              <a:gd name="connsiteY2" fmla="*/ 154745 h 618997"/>
              <a:gd name="connsiteX3" fmla="*/ 126610 w 4107767"/>
              <a:gd name="connsiteY3" fmla="*/ 168813 h 618997"/>
              <a:gd name="connsiteX4" fmla="*/ 168813 w 4107767"/>
              <a:gd name="connsiteY4" fmla="*/ 196948 h 618997"/>
              <a:gd name="connsiteX5" fmla="*/ 309490 w 4107767"/>
              <a:gd name="connsiteY5" fmla="*/ 239151 h 618997"/>
              <a:gd name="connsiteX6" fmla="*/ 393896 w 4107767"/>
              <a:gd name="connsiteY6" fmla="*/ 267287 h 618997"/>
              <a:gd name="connsiteX7" fmla="*/ 450167 w 4107767"/>
              <a:gd name="connsiteY7" fmla="*/ 281354 h 618997"/>
              <a:gd name="connsiteX8" fmla="*/ 534573 w 4107767"/>
              <a:gd name="connsiteY8" fmla="*/ 309490 h 618997"/>
              <a:gd name="connsiteX9" fmla="*/ 590844 w 4107767"/>
              <a:gd name="connsiteY9" fmla="*/ 323557 h 618997"/>
              <a:gd name="connsiteX10" fmla="*/ 675250 w 4107767"/>
              <a:gd name="connsiteY10" fmla="*/ 351693 h 618997"/>
              <a:gd name="connsiteX11" fmla="*/ 717453 w 4107767"/>
              <a:gd name="connsiteY11" fmla="*/ 365760 h 618997"/>
              <a:gd name="connsiteX12" fmla="*/ 787791 w 4107767"/>
              <a:gd name="connsiteY12" fmla="*/ 407963 h 618997"/>
              <a:gd name="connsiteX13" fmla="*/ 829994 w 4107767"/>
              <a:gd name="connsiteY13" fmla="*/ 436099 h 618997"/>
              <a:gd name="connsiteX14" fmla="*/ 914400 w 4107767"/>
              <a:gd name="connsiteY14" fmla="*/ 464234 h 618997"/>
              <a:gd name="connsiteX15" fmla="*/ 956604 w 4107767"/>
              <a:gd name="connsiteY15" fmla="*/ 492370 h 618997"/>
              <a:gd name="connsiteX16" fmla="*/ 1111348 w 4107767"/>
              <a:gd name="connsiteY16" fmla="*/ 534573 h 618997"/>
              <a:gd name="connsiteX17" fmla="*/ 1167619 w 4107767"/>
              <a:gd name="connsiteY17" fmla="*/ 548640 h 618997"/>
              <a:gd name="connsiteX18" fmla="*/ 1209822 w 4107767"/>
              <a:gd name="connsiteY18" fmla="*/ 562708 h 618997"/>
              <a:gd name="connsiteX19" fmla="*/ 1463040 w 4107767"/>
              <a:gd name="connsiteY19" fmla="*/ 604911 h 618997"/>
              <a:gd name="connsiteX20" fmla="*/ 1575582 w 4107767"/>
              <a:gd name="connsiteY20" fmla="*/ 604911 h 618997"/>
              <a:gd name="connsiteX21" fmla="*/ 1814733 w 4107767"/>
              <a:gd name="connsiteY21" fmla="*/ 590843 h 618997"/>
              <a:gd name="connsiteX22" fmla="*/ 2067951 w 4107767"/>
              <a:gd name="connsiteY22" fmla="*/ 604911 h 618997"/>
              <a:gd name="connsiteX23" fmla="*/ 2180493 w 4107767"/>
              <a:gd name="connsiteY23" fmla="*/ 590843 h 618997"/>
              <a:gd name="connsiteX24" fmla="*/ 2672862 w 4107767"/>
              <a:gd name="connsiteY24" fmla="*/ 576776 h 618997"/>
              <a:gd name="connsiteX25" fmla="*/ 2897945 w 4107767"/>
              <a:gd name="connsiteY25" fmla="*/ 562708 h 618997"/>
              <a:gd name="connsiteX26" fmla="*/ 3038622 w 4107767"/>
              <a:gd name="connsiteY26" fmla="*/ 534573 h 618997"/>
              <a:gd name="connsiteX27" fmla="*/ 3080825 w 4107767"/>
              <a:gd name="connsiteY27" fmla="*/ 520505 h 618997"/>
              <a:gd name="connsiteX28" fmla="*/ 3221502 w 4107767"/>
              <a:gd name="connsiteY28" fmla="*/ 478302 h 618997"/>
              <a:gd name="connsiteX29" fmla="*/ 3263705 w 4107767"/>
              <a:gd name="connsiteY29" fmla="*/ 464234 h 618997"/>
              <a:gd name="connsiteX30" fmla="*/ 3305908 w 4107767"/>
              <a:gd name="connsiteY30" fmla="*/ 450167 h 618997"/>
              <a:gd name="connsiteX31" fmla="*/ 3390314 w 4107767"/>
              <a:gd name="connsiteY31" fmla="*/ 393896 h 618997"/>
              <a:gd name="connsiteX32" fmla="*/ 3559127 w 4107767"/>
              <a:gd name="connsiteY32" fmla="*/ 337625 h 618997"/>
              <a:gd name="connsiteX33" fmla="*/ 3601330 w 4107767"/>
              <a:gd name="connsiteY33" fmla="*/ 323557 h 618997"/>
              <a:gd name="connsiteX34" fmla="*/ 3685736 w 4107767"/>
              <a:gd name="connsiteY34" fmla="*/ 267287 h 618997"/>
              <a:gd name="connsiteX35" fmla="*/ 3826413 w 4107767"/>
              <a:gd name="connsiteY35" fmla="*/ 225083 h 618997"/>
              <a:gd name="connsiteX36" fmla="*/ 3868616 w 4107767"/>
              <a:gd name="connsiteY36" fmla="*/ 196948 h 618997"/>
              <a:gd name="connsiteX37" fmla="*/ 3924887 w 4107767"/>
              <a:gd name="connsiteY37" fmla="*/ 182880 h 618997"/>
              <a:gd name="connsiteX38" fmla="*/ 4009293 w 4107767"/>
              <a:gd name="connsiteY38" fmla="*/ 154745 h 618997"/>
              <a:gd name="connsiteX39" fmla="*/ 4051496 w 4107767"/>
              <a:gd name="connsiteY39" fmla="*/ 140677 h 618997"/>
              <a:gd name="connsiteX40" fmla="*/ 4107767 w 4107767"/>
              <a:gd name="connsiteY40" fmla="*/ 56271 h 6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7767" h="618997">
                <a:moveTo>
                  <a:pt x="0" y="0"/>
                </a:moveTo>
                <a:cubicBezTo>
                  <a:pt x="34698" y="138791"/>
                  <a:pt x="-11549" y="-5182"/>
                  <a:pt x="42204" y="84407"/>
                </a:cubicBezTo>
                <a:cubicBezTo>
                  <a:pt x="67102" y="125904"/>
                  <a:pt x="39849" y="128010"/>
                  <a:pt x="84407" y="154745"/>
                </a:cubicBezTo>
                <a:cubicBezTo>
                  <a:pt x="97123" y="162374"/>
                  <a:pt x="113347" y="162181"/>
                  <a:pt x="126610" y="168813"/>
                </a:cubicBezTo>
                <a:cubicBezTo>
                  <a:pt x="141732" y="176374"/>
                  <a:pt x="153363" y="190081"/>
                  <a:pt x="168813" y="196948"/>
                </a:cubicBezTo>
                <a:cubicBezTo>
                  <a:pt x="237679" y="227555"/>
                  <a:pt x="246536" y="220264"/>
                  <a:pt x="309490" y="239151"/>
                </a:cubicBezTo>
                <a:cubicBezTo>
                  <a:pt x="337897" y="247673"/>
                  <a:pt x="365124" y="260094"/>
                  <a:pt x="393896" y="267287"/>
                </a:cubicBezTo>
                <a:cubicBezTo>
                  <a:pt x="412653" y="271976"/>
                  <a:pt x="431648" y="275798"/>
                  <a:pt x="450167" y="281354"/>
                </a:cubicBezTo>
                <a:cubicBezTo>
                  <a:pt x="478574" y="289876"/>
                  <a:pt x="505801" y="302297"/>
                  <a:pt x="534573" y="309490"/>
                </a:cubicBezTo>
                <a:cubicBezTo>
                  <a:pt x="553330" y="314179"/>
                  <a:pt x="572325" y="318001"/>
                  <a:pt x="590844" y="323557"/>
                </a:cubicBezTo>
                <a:cubicBezTo>
                  <a:pt x="619251" y="332079"/>
                  <a:pt x="647115" y="342315"/>
                  <a:pt x="675250" y="351693"/>
                </a:cubicBezTo>
                <a:lnTo>
                  <a:pt x="717453" y="365760"/>
                </a:lnTo>
                <a:cubicBezTo>
                  <a:pt x="772408" y="420717"/>
                  <a:pt x="714743" y="371439"/>
                  <a:pt x="787791" y="407963"/>
                </a:cubicBezTo>
                <a:cubicBezTo>
                  <a:pt x="802913" y="415524"/>
                  <a:pt x="814544" y="429232"/>
                  <a:pt x="829994" y="436099"/>
                </a:cubicBezTo>
                <a:cubicBezTo>
                  <a:pt x="857095" y="448144"/>
                  <a:pt x="914400" y="464234"/>
                  <a:pt x="914400" y="464234"/>
                </a:cubicBezTo>
                <a:cubicBezTo>
                  <a:pt x="928468" y="473613"/>
                  <a:pt x="941154" y="485503"/>
                  <a:pt x="956604" y="492370"/>
                </a:cubicBezTo>
                <a:cubicBezTo>
                  <a:pt x="1022474" y="521646"/>
                  <a:pt x="1045160" y="519865"/>
                  <a:pt x="1111348" y="534573"/>
                </a:cubicBezTo>
                <a:cubicBezTo>
                  <a:pt x="1130222" y="538767"/>
                  <a:pt x="1149029" y="543329"/>
                  <a:pt x="1167619" y="548640"/>
                </a:cubicBezTo>
                <a:cubicBezTo>
                  <a:pt x="1181877" y="552714"/>
                  <a:pt x="1195373" y="559374"/>
                  <a:pt x="1209822" y="562708"/>
                </a:cubicBezTo>
                <a:cubicBezTo>
                  <a:pt x="1335856" y="591793"/>
                  <a:pt x="1343931" y="590022"/>
                  <a:pt x="1463040" y="604911"/>
                </a:cubicBezTo>
                <a:cubicBezTo>
                  <a:pt x="1541464" y="631052"/>
                  <a:pt x="1468876" y="614612"/>
                  <a:pt x="1575582" y="604911"/>
                </a:cubicBezTo>
                <a:cubicBezTo>
                  <a:pt x="1655109" y="597681"/>
                  <a:pt x="1735016" y="595532"/>
                  <a:pt x="1814733" y="590843"/>
                </a:cubicBezTo>
                <a:cubicBezTo>
                  <a:pt x="1899139" y="595532"/>
                  <a:pt x="1983415" y="604911"/>
                  <a:pt x="2067951" y="604911"/>
                </a:cubicBezTo>
                <a:cubicBezTo>
                  <a:pt x="2105757" y="604911"/>
                  <a:pt x="2142728" y="592599"/>
                  <a:pt x="2180493" y="590843"/>
                </a:cubicBezTo>
                <a:cubicBezTo>
                  <a:pt x="2344506" y="583215"/>
                  <a:pt x="2508739" y="581465"/>
                  <a:pt x="2672862" y="576776"/>
                </a:cubicBezTo>
                <a:cubicBezTo>
                  <a:pt x="2747890" y="572087"/>
                  <a:pt x="2823080" y="569514"/>
                  <a:pt x="2897945" y="562708"/>
                </a:cubicBezTo>
                <a:cubicBezTo>
                  <a:pt x="2938468" y="559024"/>
                  <a:pt x="2997351" y="546364"/>
                  <a:pt x="3038622" y="534573"/>
                </a:cubicBezTo>
                <a:cubicBezTo>
                  <a:pt x="3052880" y="530499"/>
                  <a:pt x="3066567" y="524579"/>
                  <a:pt x="3080825" y="520505"/>
                </a:cubicBezTo>
                <a:cubicBezTo>
                  <a:pt x="3229654" y="477981"/>
                  <a:pt x="3020910" y="545166"/>
                  <a:pt x="3221502" y="478302"/>
                </a:cubicBezTo>
                <a:lnTo>
                  <a:pt x="3263705" y="464234"/>
                </a:lnTo>
                <a:lnTo>
                  <a:pt x="3305908" y="450167"/>
                </a:lnTo>
                <a:cubicBezTo>
                  <a:pt x="3334043" y="431410"/>
                  <a:pt x="3358235" y="404589"/>
                  <a:pt x="3390314" y="393896"/>
                </a:cubicBezTo>
                <a:lnTo>
                  <a:pt x="3559127" y="337625"/>
                </a:lnTo>
                <a:cubicBezTo>
                  <a:pt x="3573195" y="332936"/>
                  <a:pt x="3588992" y="331782"/>
                  <a:pt x="3601330" y="323557"/>
                </a:cubicBezTo>
                <a:cubicBezTo>
                  <a:pt x="3629465" y="304800"/>
                  <a:pt x="3653657" y="277980"/>
                  <a:pt x="3685736" y="267287"/>
                </a:cubicBezTo>
                <a:cubicBezTo>
                  <a:pt x="3788484" y="233037"/>
                  <a:pt x="3741370" y="246344"/>
                  <a:pt x="3826413" y="225083"/>
                </a:cubicBezTo>
                <a:cubicBezTo>
                  <a:pt x="3840481" y="215705"/>
                  <a:pt x="3853076" y="203608"/>
                  <a:pt x="3868616" y="196948"/>
                </a:cubicBezTo>
                <a:cubicBezTo>
                  <a:pt x="3886387" y="189332"/>
                  <a:pt x="3906368" y="188436"/>
                  <a:pt x="3924887" y="182880"/>
                </a:cubicBezTo>
                <a:cubicBezTo>
                  <a:pt x="3953293" y="174358"/>
                  <a:pt x="3981158" y="164123"/>
                  <a:pt x="4009293" y="154745"/>
                </a:cubicBezTo>
                <a:lnTo>
                  <a:pt x="4051496" y="140677"/>
                </a:lnTo>
                <a:lnTo>
                  <a:pt x="4107767" y="56271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Weights, Change The Search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5440" y="29864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3" name="Freeform 2"/>
          <p:cNvSpPr/>
          <p:nvPr/>
        </p:nvSpPr>
        <p:spPr>
          <a:xfrm>
            <a:off x="4445391" y="2109879"/>
            <a:ext cx="3826412" cy="605186"/>
          </a:xfrm>
          <a:custGeom>
            <a:avLst/>
            <a:gdLst>
              <a:gd name="connsiteX0" fmla="*/ 0 w 3826412"/>
              <a:gd name="connsiteY0" fmla="*/ 450441 h 605186"/>
              <a:gd name="connsiteX1" fmla="*/ 70338 w 3826412"/>
              <a:gd name="connsiteY1" fmla="*/ 436373 h 605186"/>
              <a:gd name="connsiteX2" fmla="*/ 154744 w 3826412"/>
              <a:gd name="connsiteY2" fmla="*/ 408238 h 605186"/>
              <a:gd name="connsiteX3" fmla="*/ 196947 w 3826412"/>
              <a:gd name="connsiteY3" fmla="*/ 394170 h 605186"/>
              <a:gd name="connsiteX4" fmla="*/ 323557 w 3826412"/>
              <a:gd name="connsiteY4" fmla="*/ 366035 h 605186"/>
              <a:gd name="connsiteX5" fmla="*/ 365760 w 3826412"/>
              <a:gd name="connsiteY5" fmla="*/ 351967 h 605186"/>
              <a:gd name="connsiteX6" fmla="*/ 407963 w 3826412"/>
              <a:gd name="connsiteY6" fmla="*/ 323832 h 605186"/>
              <a:gd name="connsiteX7" fmla="*/ 492369 w 3826412"/>
              <a:gd name="connsiteY7" fmla="*/ 295696 h 605186"/>
              <a:gd name="connsiteX8" fmla="*/ 618978 w 3826412"/>
              <a:gd name="connsiteY8" fmla="*/ 253493 h 605186"/>
              <a:gd name="connsiteX9" fmla="*/ 703384 w 3826412"/>
              <a:gd name="connsiteY9" fmla="*/ 225358 h 605186"/>
              <a:gd name="connsiteX10" fmla="*/ 745587 w 3826412"/>
              <a:gd name="connsiteY10" fmla="*/ 211290 h 605186"/>
              <a:gd name="connsiteX11" fmla="*/ 815926 w 3826412"/>
              <a:gd name="connsiteY11" fmla="*/ 197223 h 605186"/>
              <a:gd name="connsiteX12" fmla="*/ 942535 w 3826412"/>
              <a:gd name="connsiteY12" fmla="*/ 169087 h 605186"/>
              <a:gd name="connsiteX13" fmla="*/ 1026941 w 3826412"/>
              <a:gd name="connsiteY13" fmla="*/ 155019 h 605186"/>
              <a:gd name="connsiteX14" fmla="*/ 1139483 w 3826412"/>
              <a:gd name="connsiteY14" fmla="*/ 126884 h 605186"/>
              <a:gd name="connsiteX15" fmla="*/ 1209821 w 3826412"/>
              <a:gd name="connsiteY15" fmla="*/ 112816 h 605186"/>
              <a:gd name="connsiteX16" fmla="*/ 1336431 w 3826412"/>
              <a:gd name="connsiteY16" fmla="*/ 70613 h 605186"/>
              <a:gd name="connsiteX17" fmla="*/ 1378634 w 3826412"/>
              <a:gd name="connsiteY17" fmla="*/ 56546 h 605186"/>
              <a:gd name="connsiteX18" fmla="*/ 1561514 w 3826412"/>
              <a:gd name="connsiteY18" fmla="*/ 28410 h 605186"/>
              <a:gd name="connsiteX19" fmla="*/ 1814732 w 3826412"/>
              <a:gd name="connsiteY19" fmla="*/ 275 h 605186"/>
              <a:gd name="connsiteX20" fmla="*/ 2180492 w 3826412"/>
              <a:gd name="connsiteY20" fmla="*/ 14343 h 605186"/>
              <a:gd name="connsiteX21" fmla="*/ 2405575 w 3826412"/>
              <a:gd name="connsiteY21" fmla="*/ 42478 h 605186"/>
              <a:gd name="connsiteX22" fmla="*/ 2644726 w 3826412"/>
              <a:gd name="connsiteY22" fmla="*/ 56546 h 605186"/>
              <a:gd name="connsiteX23" fmla="*/ 2813538 w 3826412"/>
              <a:gd name="connsiteY23" fmla="*/ 70613 h 605186"/>
              <a:gd name="connsiteX24" fmla="*/ 2897944 w 3826412"/>
              <a:gd name="connsiteY24" fmla="*/ 98749 h 605186"/>
              <a:gd name="connsiteX25" fmla="*/ 2940147 w 3826412"/>
              <a:gd name="connsiteY25" fmla="*/ 112816 h 605186"/>
              <a:gd name="connsiteX26" fmla="*/ 3010486 w 3826412"/>
              <a:gd name="connsiteY26" fmla="*/ 155019 h 605186"/>
              <a:gd name="connsiteX27" fmla="*/ 3137095 w 3826412"/>
              <a:gd name="connsiteY27" fmla="*/ 225358 h 605186"/>
              <a:gd name="connsiteX28" fmla="*/ 3249637 w 3826412"/>
              <a:gd name="connsiteY28" fmla="*/ 309764 h 605186"/>
              <a:gd name="connsiteX29" fmla="*/ 3291840 w 3826412"/>
              <a:gd name="connsiteY29" fmla="*/ 337899 h 605186"/>
              <a:gd name="connsiteX30" fmla="*/ 3334043 w 3826412"/>
              <a:gd name="connsiteY30" fmla="*/ 366035 h 605186"/>
              <a:gd name="connsiteX31" fmla="*/ 3376246 w 3826412"/>
              <a:gd name="connsiteY31" fmla="*/ 380103 h 605186"/>
              <a:gd name="connsiteX32" fmla="*/ 3418449 w 3826412"/>
              <a:gd name="connsiteY32" fmla="*/ 408238 h 605186"/>
              <a:gd name="connsiteX33" fmla="*/ 3460652 w 3826412"/>
              <a:gd name="connsiteY33" fmla="*/ 422306 h 605186"/>
              <a:gd name="connsiteX34" fmla="*/ 3502855 w 3826412"/>
              <a:gd name="connsiteY34" fmla="*/ 450441 h 605186"/>
              <a:gd name="connsiteX35" fmla="*/ 3587261 w 3826412"/>
              <a:gd name="connsiteY35" fmla="*/ 478576 h 605186"/>
              <a:gd name="connsiteX36" fmla="*/ 3699803 w 3826412"/>
              <a:gd name="connsiteY36" fmla="*/ 562983 h 605186"/>
              <a:gd name="connsiteX37" fmla="*/ 3784209 w 3826412"/>
              <a:gd name="connsiteY37" fmla="*/ 591118 h 605186"/>
              <a:gd name="connsiteX38" fmla="*/ 3826412 w 3826412"/>
              <a:gd name="connsiteY38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26412" h="605186">
                <a:moveTo>
                  <a:pt x="0" y="450441"/>
                </a:moveTo>
                <a:cubicBezTo>
                  <a:pt x="23446" y="445752"/>
                  <a:pt x="47270" y="442664"/>
                  <a:pt x="70338" y="436373"/>
                </a:cubicBezTo>
                <a:cubicBezTo>
                  <a:pt x="98950" y="428570"/>
                  <a:pt x="126609" y="417616"/>
                  <a:pt x="154744" y="408238"/>
                </a:cubicBezTo>
                <a:cubicBezTo>
                  <a:pt x="168812" y="403549"/>
                  <a:pt x="182406" y="397078"/>
                  <a:pt x="196947" y="394170"/>
                </a:cubicBezTo>
                <a:cubicBezTo>
                  <a:pt x="245303" y="384499"/>
                  <a:pt x="277195" y="379281"/>
                  <a:pt x="323557" y="366035"/>
                </a:cubicBezTo>
                <a:cubicBezTo>
                  <a:pt x="337815" y="361961"/>
                  <a:pt x="352497" y="358599"/>
                  <a:pt x="365760" y="351967"/>
                </a:cubicBezTo>
                <a:cubicBezTo>
                  <a:pt x="380882" y="344406"/>
                  <a:pt x="392513" y="330699"/>
                  <a:pt x="407963" y="323832"/>
                </a:cubicBezTo>
                <a:cubicBezTo>
                  <a:pt x="435064" y="311787"/>
                  <a:pt x="464234" y="305074"/>
                  <a:pt x="492369" y="295696"/>
                </a:cubicBezTo>
                <a:lnTo>
                  <a:pt x="618978" y="253493"/>
                </a:lnTo>
                <a:lnTo>
                  <a:pt x="703384" y="225358"/>
                </a:lnTo>
                <a:cubicBezTo>
                  <a:pt x="717452" y="220669"/>
                  <a:pt x="731046" y="214198"/>
                  <a:pt x="745587" y="211290"/>
                </a:cubicBezTo>
                <a:cubicBezTo>
                  <a:pt x="769033" y="206601"/>
                  <a:pt x="792585" y="202410"/>
                  <a:pt x="815926" y="197223"/>
                </a:cubicBezTo>
                <a:cubicBezTo>
                  <a:pt x="917555" y="174639"/>
                  <a:pt x="825832" y="190306"/>
                  <a:pt x="942535" y="169087"/>
                </a:cubicBezTo>
                <a:cubicBezTo>
                  <a:pt x="970598" y="163984"/>
                  <a:pt x="999051" y="160995"/>
                  <a:pt x="1026941" y="155019"/>
                </a:cubicBezTo>
                <a:cubicBezTo>
                  <a:pt x="1064751" y="146917"/>
                  <a:pt x="1101565" y="134468"/>
                  <a:pt x="1139483" y="126884"/>
                </a:cubicBezTo>
                <a:cubicBezTo>
                  <a:pt x="1162929" y="122195"/>
                  <a:pt x="1186753" y="119107"/>
                  <a:pt x="1209821" y="112816"/>
                </a:cubicBezTo>
                <a:cubicBezTo>
                  <a:pt x="1209833" y="112813"/>
                  <a:pt x="1315324" y="77649"/>
                  <a:pt x="1336431" y="70613"/>
                </a:cubicBezTo>
                <a:cubicBezTo>
                  <a:pt x="1350499" y="65924"/>
                  <a:pt x="1364093" y="59454"/>
                  <a:pt x="1378634" y="56546"/>
                </a:cubicBezTo>
                <a:cubicBezTo>
                  <a:pt x="1486044" y="35063"/>
                  <a:pt x="1425246" y="45444"/>
                  <a:pt x="1561514" y="28410"/>
                </a:cubicBezTo>
                <a:cubicBezTo>
                  <a:pt x="1661094" y="-4782"/>
                  <a:pt x="1634087" y="275"/>
                  <a:pt x="1814732" y="275"/>
                </a:cubicBezTo>
                <a:cubicBezTo>
                  <a:pt x="1936742" y="275"/>
                  <a:pt x="2058572" y="9654"/>
                  <a:pt x="2180492" y="14343"/>
                </a:cubicBezTo>
                <a:cubicBezTo>
                  <a:pt x="2282729" y="31382"/>
                  <a:pt x="2283859" y="33462"/>
                  <a:pt x="2405575" y="42478"/>
                </a:cubicBezTo>
                <a:cubicBezTo>
                  <a:pt x="2485212" y="48377"/>
                  <a:pt x="2565060" y="51052"/>
                  <a:pt x="2644726" y="56546"/>
                </a:cubicBezTo>
                <a:cubicBezTo>
                  <a:pt x="2701058" y="60431"/>
                  <a:pt x="2757267" y="65924"/>
                  <a:pt x="2813538" y="70613"/>
                </a:cubicBezTo>
                <a:lnTo>
                  <a:pt x="2897944" y="98749"/>
                </a:lnTo>
                <a:lnTo>
                  <a:pt x="2940147" y="112816"/>
                </a:lnTo>
                <a:cubicBezTo>
                  <a:pt x="3003271" y="175940"/>
                  <a:pt x="2928306" y="109364"/>
                  <a:pt x="3010486" y="155019"/>
                </a:cubicBezTo>
                <a:cubicBezTo>
                  <a:pt x="3155607" y="235642"/>
                  <a:pt x="3041598" y="193525"/>
                  <a:pt x="3137095" y="225358"/>
                </a:cubicBezTo>
                <a:cubicBezTo>
                  <a:pt x="3189141" y="277403"/>
                  <a:pt x="3154196" y="246137"/>
                  <a:pt x="3249637" y="309764"/>
                </a:cubicBezTo>
                <a:lnTo>
                  <a:pt x="3291840" y="337899"/>
                </a:lnTo>
                <a:cubicBezTo>
                  <a:pt x="3305908" y="347278"/>
                  <a:pt x="3318003" y="360688"/>
                  <a:pt x="3334043" y="366035"/>
                </a:cubicBezTo>
                <a:cubicBezTo>
                  <a:pt x="3348111" y="370724"/>
                  <a:pt x="3362983" y="373471"/>
                  <a:pt x="3376246" y="380103"/>
                </a:cubicBezTo>
                <a:cubicBezTo>
                  <a:pt x="3391368" y="387664"/>
                  <a:pt x="3403327" y="400677"/>
                  <a:pt x="3418449" y="408238"/>
                </a:cubicBezTo>
                <a:cubicBezTo>
                  <a:pt x="3431712" y="414870"/>
                  <a:pt x="3447389" y="415674"/>
                  <a:pt x="3460652" y="422306"/>
                </a:cubicBezTo>
                <a:cubicBezTo>
                  <a:pt x="3475774" y="429867"/>
                  <a:pt x="3487405" y="443574"/>
                  <a:pt x="3502855" y="450441"/>
                </a:cubicBezTo>
                <a:cubicBezTo>
                  <a:pt x="3529956" y="462486"/>
                  <a:pt x="3587261" y="478576"/>
                  <a:pt x="3587261" y="478576"/>
                </a:cubicBezTo>
                <a:cubicBezTo>
                  <a:pt x="3620589" y="511904"/>
                  <a:pt x="3652083" y="547076"/>
                  <a:pt x="3699803" y="562983"/>
                </a:cubicBezTo>
                <a:lnTo>
                  <a:pt x="3784209" y="591118"/>
                </a:lnTo>
                <a:lnTo>
                  <a:pt x="3826412" y="605186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8" name="Left Brace 17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EAB10-AF9A-D945-86F9-EE253A83789E}"/>
              </a:ext>
            </a:extLst>
          </p:cNvPr>
          <p:cNvSpPr txBox="1"/>
          <p:nvPr/>
        </p:nvSpPr>
        <p:spPr>
          <a:xfrm>
            <a:off x="6123949" y="5592909"/>
            <a:ext cx="3230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"translating 'y' to 'd' has -1 value</a:t>
            </a:r>
            <a:br>
              <a:rPr lang="en-US" dirty="0"/>
            </a:br>
            <a:r>
              <a:rPr lang="en-US" dirty="0"/>
              <a:t>per feature 1 and 4 value per</a:t>
            </a:r>
            <a:br>
              <a:rPr lang="en-US" dirty="0"/>
            </a:br>
            <a:r>
              <a:rPr lang="en-US" dirty="0"/>
              <a:t>feature 2"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9ED5C8-139D-BC4F-A0FF-F2598D7657A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16063" y="5879432"/>
            <a:ext cx="707886" cy="175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356D44-8495-9443-A4B9-3DA36B91E148}"/>
              </a:ext>
            </a:extLst>
          </p:cNvPr>
          <p:cNvSpPr txBox="1"/>
          <p:nvPr/>
        </p:nvSpPr>
        <p:spPr>
          <a:xfrm>
            <a:off x="8951495" y="4470907"/>
            <a:ext cx="3307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"but overall feature 1 contributes</a:t>
            </a:r>
            <a:br>
              <a:rPr lang="en-US" dirty="0"/>
            </a:br>
            <a:r>
              <a:rPr lang="en-US" dirty="0"/>
              <a:t>-1 to the score and feature 2 </a:t>
            </a:r>
            <a:br>
              <a:rPr lang="en-US" dirty="0"/>
            </a:br>
            <a:r>
              <a:rPr lang="en-US" dirty="0"/>
              <a:t>contributes -3 [note log though]"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F9320-8881-D949-B9EE-9F214C49CA86}"/>
              </a:ext>
            </a:extLst>
          </p:cNvPr>
          <p:cNvSpPr txBox="1"/>
          <p:nvPr/>
        </p:nvSpPr>
        <p:spPr>
          <a:xfrm>
            <a:off x="6689558" y="394678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"so taking this step has a score of -11"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29044-6E75-6347-B796-D25B7088E257}"/>
              </a:ext>
            </a:extLst>
          </p:cNvPr>
          <p:cNvCxnSpPr>
            <a:cxnSpLocks/>
          </p:cNvCxnSpPr>
          <p:nvPr/>
        </p:nvCxnSpPr>
        <p:spPr>
          <a:xfrm flipH="1">
            <a:off x="8072606" y="4932572"/>
            <a:ext cx="7370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D56056-C10F-E94C-BA11-A750957C426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57986" y="3540662"/>
            <a:ext cx="431572" cy="5907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1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772B-2FFB-FD45-8050-0CE7E408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2D23-A5C8-8C41-A530-54D7E8E98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the right features? Should we use combinations of features? </a:t>
            </a:r>
          </a:p>
          <a:p>
            <a:r>
              <a:rPr lang="en-US" dirty="0"/>
              <a:t>What if we made a mistake during alignment? We're locked into those possibilities even though we didn't make alignments to optimize </a:t>
            </a:r>
            <a:r>
              <a:rPr lang="en-US" dirty="0" err="1"/>
              <a:t>mt</a:t>
            </a:r>
            <a:r>
              <a:rPr lang="en-US" dirty="0"/>
              <a:t> quality.</a:t>
            </a:r>
          </a:p>
          <a:p>
            <a:r>
              <a:rPr lang="en-US" dirty="0"/>
              <a:t>We only have estimates for the things we've seen and based on limited context. It would be nice to generalize to unseen events and full context</a:t>
            </a:r>
          </a:p>
        </p:txBody>
      </p:sp>
    </p:spTree>
    <p:extLst>
      <p:ext uri="{BB962C8B-B14F-4D97-AF65-F5344CB8AC3E}">
        <p14:creationId xmlns:p14="http://schemas.microsoft.com/office/powerpoint/2010/main" val="3984665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F02EA0-BC47-E546-B48F-81FD4D1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44BCA-64C9-0D40-8F79-BF6FEE6C86E9}"/>
              </a:ext>
            </a:extLst>
          </p:cNvPr>
          <p:cNvSpPr/>
          <p:nvPr/>
        </p:nvSpPr>
        <p:spPr>
          <a:xfrm>
            <a:off x="8243455" y="6276109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4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5DFC-F55D-8040-B893-4434EB80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 sentence vector for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863E-0364-F347-81A3-1242018D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/>
          <a:lstStyle/>
          <a:p>
            <a:r>
              <a:rPr lang="en-US" dirty="0"/>
              <a:t>The vector is the product of an RNN (the encoder)</a:t>
            </a:r>
          </a:p>
          <a:p>
            <a:r>
              <a:rPr lang="en-US" dirty="0"/>
              <a:t>It can also be the input to </a:t>
            </a:r>
            <a:r>
              <a:rPr lang="en-US" u="sng" dirty="0"/>
              <a:t>another RNN</a:t>
            </a:r>
            <a:r>
              <a:rPr lang="en-US" dirty="0"/>
              <a:t> (the decoder)</a:t>
            </a:r>
          </a:p>
          <a:p>
            <a:r>
              <a:rPr lang="en-US" dirty="0"/>
              <a:t>We'll train them together in what's called the sequence-to-sequence (seq2seq) or encoder-decoder (more generally)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8A7609-0E41-5C46-978C-CA6ACEC76112}"/>
              </a:ext>
            </a:extLst>
          </p:cNvPr>
          <p:cNvGrpSpPr/>
          <p:nvPr/>
        </p:nvGrpSpPr>
        <p:grpSpPr>
          <a:xfrm>
            <a:off x="9120282" y="1825625"/>
            <a:ext cx="641196" cy="3897351"/>
            <a:chOff x="3879072" y="829968"/>
            <a:chExt cx="641196" cy="38973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2E99C4-AE6B-2D4E-BA59-7FA8E5101728}"/>
                </a:ext>
              </a:extLst>
            </p:cNvPr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46DE95A-C8F0-B747-8900-3330788738EA}"/>
                </a:ext>
              </a:extLst>
            </p:cNvPr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D1F65DA-E3A4-A245-BECC-37849767612C}"/>
                </a:ext>
              </a:extLst>
            </p:cNvPr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EF82F8E-F916-C647-966B-5D9424100953}"/>
                </a:ext>
              </a:extLst>
            </p:cNvPr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72C53F5-F1A1-5E48-99C7-B7AF3D8B088A}"/>
                </a:ext>
              </a:extLst>
            </p:cNvPr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D4A0C71-64E9-FE47-9429-2298C81B0299}"/>
                </a:ext>
              </a:extLst>
            </p:cNvPr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D5CF8073-4EF3-0049-BB84-3A2E25AD62BF}"/>
                </a:ext>
              </a:extLst>
            </p:cNvPr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653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E7A4-2607-D446-A44C-85D8D1C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E2BFC-0D6D-4847-B87C-B68E89AE1556}"/>
              </a:ext>
            </a:extLst>
          </p:cNvPr>
          <p:cNvSpPr/>
          <p:nvPr/>
        </p:nvSpPr>
        <p:spPr>
          <a:xfrm>
            <a:off x="8229600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1BF76-2407-6043-8B1F-74EB61BA5933}"/>
              </a:ext>
            </a:extLst>
          </p:cNvPr>
          <p:cNvSpPr/>
          <p:nvPr/>
        </p:nvSpPr>
        <p:spPr>
          <a:xfrm>
            <a:off x="1122219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30F41-77C6-8642-9E72-742ACD6940DE}"/>
              </a:ext>
            </a:extLst>
          </p:cNvPr>
          <p:cNvSpPr/>
          <p:nvPr/>
        </p:nvSpPr>
        <p:spPr>
          <a:xfrm>
            <a:off x="2036619" y="5396342"/>
            <a:ext cx="3186546" cy="1011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7D1DE-2405-A845-B6F9-E8E6DD6A8847}"/>
              </a:ext>
            </a:extLst>
          </p:cNvPr>
          <p:cNvSpPr/>
          <p:nvPr/>
        </p:nvSpPr>
        <p:spPr>
          <a:xfrm>
            <a:off x="2115818" y="1181021"/>
            <a:ext cx="3186547" cy="128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05EA2B-8161-1A46-BA69-7F04D26BA566}"/>
              </a:ext>
            </a:extLst>
          </p:cNvPr>
          <p:cNvGrpSpPr/>
          <p:nvPr/>
        </p:nvGrpSpPr>
        <p:grpSpPr>
          <a:xfrm>
            <a:off x="3956050" y="2282825"/>
            <a:ext cx="1066800" cy="1445779"/>
            <a:chOff x="3956050" y="2282825"/>
            <a:chExt cx="1066800" cy="14457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84A20-4750-7E43-96ED-80598A4F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434" y="2527877"/>
              <a:ext cx="732443" cy="12007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42F0-520B-4E45-A70B-066E7CCBD9A3}"/>
                </a:ext>
              </a:extLst>
            </p:cNvPr>
            <p:cNvSpPr/>
            <p:nvPr/>
          </p:nvSpPr>
          <p:spPr>
            <a:xfrm>
              <a:off x="3956050" y="2282825"/>
              <a:ext cx="1066800" cy="311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78108-7110-F448-81BE-4BD75E6CF464}"/>
                </a:ext>
              </a:extLst>
            </p:cNvPr>
            <p:cNvSpPr/>
            <p:nvPr/>
          </p:nvSpPr>
          <p:spPr>
            <a:xfrm>
              <a:off x="4692650" y="2435224"/>
              <a:ext cx="184611" cy="1211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9D2A83-C64E-7E49-B3FA-8C2D446181D9}"/>
                </a:ext>
              </a:extLst>
            </p:cNvPr>
            <p:cNvCxnSpPr/>
            <p:nvPr/>
          </p:nvCxnSpPr>
          <p:spPr>
            <a:xfrm>
              <a:off x="4648200" y="3051175"/>
              <a:ext cx="273050" cy="0"/>
            </a:xfrm>
            <a:prstGeom prst="line">
              <a:avLst/>
            </a:prstGeom>
            <a:ln w="254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F6F63-0C3E-854E-9A9D-E2136F6CE7CA}"/>
              </a:ext>
            </a:extLst>
          </p:cNvPr>
          <p:cNvSpPr/>
          <p:nvPr/>
        </p:nvSpPr>
        <p:spPr>
          <a:xfrm>
            <a:off x="5425093" y="3460750"/>
            <a:ext cx="730907" cy="8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F2DBF6-F824-A140-9541-283486723FC6}"/>
              </a:ext>
            </a:extLst>
          </p:cNvPr>
          <p:cNvGrpSpPr/>
          <p:nvPr/>
        </p:nvGrpSpPr>
        <p:grpSpPr>
          <a:xfrm>
            <a:off x="5838150" y="1982128"/>
            <a:ext cx="514553" cy="2111569"/>
            <a:chOff x="5838150" y="1982128"/>
            <a:chExt cx="514553" cy="21115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13492A-0606-9D4E-A7D4-BAA1ABA94AAF}"/>
                </a:ext>
              </a:extLst>
            </p:cNvPr>
            <p:cNvGrpSpPr/>
            <p:nvPr/>
          </p:nvGrpSpPr>
          <p:grpSpPr>
            <a:xfrm>
              <a:off x="5838150" y="1982128"/>
              <a:ext cx="478244" cy="2111569"/>
              <a:chOff x="5838150" y="1982128"/>
              <a:chExt cx="478244" cy="21115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4D4829-7B6A-3F4A-9072-651C6EB8D290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1E16CA-0000-6449-BA73-178132946BC5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525638-876B-FE41-AEA7-D9089E7ECFE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98B8C-7904-0A41-A403-23E0A369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3C024E-3A77-A54F-BA69-ABAEC53BA2D4}"/>
                </a:ext>
              </a:extLst>
            </p:cNvPr>
            <p:cNvSpPr/>
            <p:nvPr/>
          </p:nvSpPr>
          <p:spPr>
            <a:xfrm>
              <a:off x="6231412" y="3854450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DB9285-3ED5-E042-990C-416EB857C167}"/>
              </a:ext>
            </a:extLst>
          </p:cNvPr>
          <p:cNvGrpSpPr/>
          <p:nvPr/>
        </p:nvGrpSpPr>
        <p:grpSpPr>
          <a:xfrm>
            <a:off x="6447087" y="1995390"/>
            <a:ext cx="524741" cy="2111569"/>
            <a:chOff x="6447087" y="1995390"/>
            <a:chExt cx="524741" cy="21115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252B2-4F9D-FA44-95EA-344E9BF46DFA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69A2A9-2757-384E-8E54-C78D29B43A6F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1AF396-3DF2-CF42-930A-13B8A631031B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271813-D0A1-7744-93E3-91E76458D136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B7DA71-FC21-6244-AB76-D924CDA1F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835D28-D097-9D49-A069-2D69D225734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B55DF-0ADF-D84E-A3E6-FFFDF05C88C8}"/>
              </a:ext>
            </a:extLst>
          </p:cNvPr>
          <p:cNvSpPr/>
          <p:nvPr/>
        </p:nvSpPr>
        <p:spPr>
          <a:xfrm>
            <a:off x="5425093" y="1676400"/>
            <a:ext cx="575657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06F3E9-C35A-8046-9768-023901FDFB45}"/>
              </a:ext>
            </a:extLst>
          </p:cNvPr>
          <p:cNvSpPr/>
          <p:nvPr/>
        </p:nvSpPr>
        <p:spPr>
          <a:xfrm>
            <a:off x="6163068" y="1686487"/>
            <a:ext cx="43359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29EA54-FB34-2E48-89C8-D3A27FA46EC8}"/>
              </a:ext>
            </a:extLst>
          </p:cNvPr>
          <p:cNvGrpSpPr/>
          <p:nvPr/>
        </p:nvGrpSpPr>
        <p:grpSpPr>
          <a:xfrm>
            <a:off x="7061599" y="1982128"/>
            <a:ext cx="524741" cy="2111569"/>
            <a:chOff x="6447087" y="1995390"/>
            <a:chExt cx="524741" cy="21115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64DD93-01A2-CC44-96B8-CE7FA7251897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9718D6-738A-BA4D-A637-B224A4EA716E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BE5846-8F5B-5646-A888-79E15DB18399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19E08-0023-044B-99F0-D862F8B6AE9E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69DF8C6-4ADB-7F44-98EE-98ED155D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E45EA-4299-7C42-B8FB-4EF20EFE622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7DD96A-37F2-094A-A19B-BB5CDDAAA785}"/>
              </a:ext>
            </a:extLst>
          </p:cNvPr>
          <p:cNvGrpSpPr/>
          <p:nvPr/>
        </p:nvGrpSpPr>
        <p:grpSpPr>
          <a:xfrm>
            <a:off x="7674322" y="1982128"/>
            <a:ext cx="524741" cy="2111569"/>
            <a:chOff x="6447087" y="1995390"/>
            <a:chExt cx="524741" cy="21115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19CF3AF-8A13-E645-8783-29EC98A4A7FC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2A65C73-9E04-3B47-9AD1-6E7B8AF63469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F8B966-E7BA-614B-8222-E1F31D6C682E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1ECBA6-EDC6-F14B-8CA7-D5DD6BB521AA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1EE7A6-4D6D-FE41-BE97-9AB855DDA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BFE01-2642-464C-B4A5-23120B17A11A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6B112-3F24-6945-9DDE-045BD89ECAB0}"/>
              </a:ext>
            </a:extLst>
          </p:cNvPr>
          <p:cNvGrpSpPr/>
          <p:nvPr/>
        </p:nvGrpSpPr>
        <p:grpSpPr>
          <a:xfrm>
            <a:off x="8275887" y="1995390"/>
            <a:ext cx="524741" cy="2111569"/>
            <a:chOff x="6447087" y="1995390"/>
            <a:chExt cx="524741" cy="21115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85A1652-D1E5-644D-985B-96957C9E5F1E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8FA8E1-FF77-B441-AD3D-DB83E33C048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C75332-5CD2-784D-98FA-951B671916ED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6DBE110-A70E-F948-86C3-94D4BE15F590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ABE9DC2-E9F2-6C47-B0AE-5B04F194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866C-2FEB-A74A-9629-7EDCAE7D34EB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159258-F2EA-314E-8C8F-A24D4505E5BF}"/>
              </a:ext>
            </a:extLst>
          </p:cNvPr>
          <p:cNvGrpSpPr/>
          <p:nvPr/>
        </p:nvGrpSpPr>
        <p:grpSpPr>
          <a:xfrm>
            <a:off x="8912551" y="1985303"/>
            <a:ext cx="460550" cy="2111569"/>
            <a:chOff x="6447087" y="1995390"/>
            <a:chExt cx="524741" cy="21115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5EB8C4-7B54-EF4B-99FF-8F7564B117AD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2D243-1114-2149-8373-C68B33C81CC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ACFE6D-EF8A-BA42-8F00-3DD4EBDDC264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D34F3D-30C9-8E41-A423-D275846D402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0715A40-D1C4-4E4B-8DAA-6834E1EBC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B10AC1-DE4E-0E47-9C51-FCD933CDE2A1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79F5217-C35C-5643-BE5B-464356F1275E}"/>
              </a:ext>
            </a:extLst>
          </p:cNvPr>
          <p:cNvSpPr/>
          <p:nvPr/>
        </p:nvSpPr>
        <p:spPr>
          <a:xfrm>
            <a:off x="6243202" y="3460749"/>
            <a:ext cx="287134" cy="87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D64E5-1026-5241-867C-F913A9186D09}"/>
              </a:ext>
            </a:extLst>
          </p:cNvPr>
          <p:cNvSpPr/>
          <p:nvPr/>
        </p:nvSpPr>
        <p:spPr>
          <a:xfrm>
            <a:off x="6686550" y="1679575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B974567-FF77-3E47-AA07-3A7BDCEA9AA9}"/>
              </a:ext>
            </a:extLst>
          </p:cNvPr>
          <p:cNvSpPr/>
          <p:nvPr/>
        </p:nvSpPr>
        <p:spPr>
          <a:xfrm>
            <a:off x="6728472" y="3453131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3CDA4E-7D56-B045-9D28-03CBEF215B9F}"/>
              </a:ext>
            </a:extLst>
          </p:cNvPr>
          <p:cNvSpPr/>
          <p:nvPr/>
        </p:nvSpPr>
        <p:spPr>
          <a:xfrm>
            <a:off x="5622759" y="2350168"/>
            <a:ext cx="5317958" cy="137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EFECEE-166C-FF41-92CC-07936F6EE0F4}"/>
              </a:ext>
            </a:extLst>
          </p:cNvPr>
          <p:cNvSpPr/>
          <p:nvPr/>
        </p:nvSpPr>
        <p:spPr>
          <a:xfrm>
            <a:off x="5412804" y="772947"/>
            <a:ext cx="4373193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2E09E8-4C60-8049-B08D-2387B954E6A7}"/>
              </a:ext>
            </a:extLst>
          </p:cNvPr>
          <p:cNvSpPr/>
          <p:nvPr/>
        </p:nvSpPr>
        <p:spPr>
          <a:xfrm>
            <a:off x="5565639" y="4517535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93FCC-B1EA-3D48-A019-0A2A4F7CEE1C}"/>
              </a:ext>
            </a:extLst>
          </p:cNvPr>
          <p:cNvSpPr/>
          <p:nvPr/>
        </p:nvSpPr>
        <p:spPr>
          <a:xfrm>
            <a:off x="5517516" y="5457254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D26974-C69F-2B47-88C1-364774C5C6E7}"/>
              </a:ext>
            </a:extLst>
          </p:cNvPr>
          <p:cNvSpPr txBox="1"/>
          <p:nvPr/>
        </p:nvSpPr>
        <p:spPr>
          <a:xfrm>
            <a:off x="159142" y="4093697"/>
            <a:ext cx="208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Extension: encoder often a </a:t>
            </a:r>
            <a:r>
              <a:rPr lang="en-US" u="sng" dirty="0"/>
              <a:t>bidirectional</a:t>
            </a:r>
            <a:r>
              <a:rPr lang="en-US" dirty="0"/>
              <a:t> RNN (two RNNs working in opposite directions) </a:t>
            </a:r>
          </a:p>
        </p:txBody>
      </p:sp>
    </p:spTree>
    <p:extLst>
      <p:ext uri="{BB962C8B-B14F-4D97-AF65-F5344CB8AC3E}">
        <p14:creationId xmlns:p14="http://schemas.microsoft.com/office/powerpoint/2010/main" val="96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35" grpId="0" animBg="1"/>
      <p:bldP spid="3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0528-7D31-724B-8554-B70EDE92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 vs RNN TM, mathematically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nonlinear function (tanh, usually). U, W, E are learned weight matrices; U and W each have bias terms. E is the 'embedding' matrix.</a:t>
                </a:r>
              </a:p>
              <a:p>
                <a:r>
                  <a:rPr lang="en-US" dirty="0"/>
                  <a:t>RNN TM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separate matrices for output and input side, but basically one big RNN!</a:t>
                </a:r>
              </a:p>
              <a:p>
                <a:pPr lvl="1"/>
                <a:r>
                  <a:rPr lang="en-US" dirty="0"/>
                  <a:t>Bidirectional </a:t>
                </a:r>
                <a:r>
                  <a:rPr lang="en-US" dirty="0" err="1"/>
                  <a:t>externsion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It's not as hard as it looks!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767138" y="1997074"/>
          <a:ext cx="5257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1a. ok-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ororok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sprok</a:t>
                      </a:r>
                      <a:r>
                        <a:rPr lang="en-US" sz="240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1b. at-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bichat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dat</a:t>
                      </a:r>
                      <a:r>
                        <a:rPr lang="en-US" sz="240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dirty="0"/>
                        <a:t>4a. ok-</a:t>
                      </a:r>
                      <a:r>
                        <a:rPr lang="en-US" sz="2400" dirty="0" err="1"/>
                        <a:t>voon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anok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drok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brok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jok</a:t>
                      </a:r>
                      <a:r>
                        <a:rPr lang="en-US" sz="2400" baseline="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19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4b. at-</a:t>
                      </a:r>
                      <a:r>
                        <a:rPr lang="en-US" sz="2400" baseline="0" dirty="0" err="1"/>
                        <a:t>voon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krat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pippat</a:t>
                      </a:r>
                      <a:r>
                        <a:rPr lang="en-US" sz="2400" baseline="0" dirty="0"/>
                        <a:t> sat </a:t>
                      </a:r>
                      <a:r>
                        <a:rPr lang="en-US" sz="2400" baseline="0" dirty="0" err="1"/>
                        <a:t>lat</a:t>
                      </a:r>
                      <a:r>
                        <a:rPr lang="en-US" sz="2400" baseline="0" dirty="0"/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71925" y="4132260"/>
            <a:ext cx="4172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</a:t>
            </a:r>
            <a:r>
              <a:rPr lang="en-US" sz="2400" dirty="0" err="1"/>
              <a:t>Arcturan</a:t>
            </a:r>
            <a:r>
              <a:rPr lang="en-US" sz="2400" dirty="0"/>
              <a:t> for "ok-</a:t>
            </a:r>
            <a:r>
              <a:rPr lang="en-US" sz="2400" dirty="0" err="1"/>
              <a:t>voon</a:t>
            </a:r>
            <a:r>
              <a:rPr lang="en-US" sz="2400" dirty="0"/>
              <a:t>"?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1925" y="4900311"/>
            <a:ext cx="2643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did you know?</a:t>
            </a:r>
          </a:p>
        </p:txBody>
      </p:sp>
    </p:spTree>
    <p:extLst>
      <p:ext uri="{BB962C8B-B14F-4D97-AF65-F5344CB8AC3E}">
        <p14:creationId xmlns:p14="http://schemas.microsoft.com/office/powerpoint/2010/main" val="2016172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BF977-601F-294F-83D6-BC9C2199EBC5}"/>
              </a:ext>
            </a:extLst>
          </p:cNvPr>
          <p:cNvSpPr txBox="1"/>
          <p:nvPr/>
        </p:nvSpPr>
        <p:spPr>
          <a:xfrm>
            <a:off x="1339516" y="217370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(Multi-level 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580800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C5B4E-CAAC-144F-9197-F697E969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098B91-C1DC-5944-9BB0-F404A760D048}"/>
              </a:ext>
            </a:extLst>
          </p:cNvPr>
          <p:cNvSpPr/>
          <p:nvPr/>
        </p:nvSpPr>
        <p:spPr>
          <a:xfrm>
            <a:off x="1644316" y="6414654"/>
            <a:ext cx="8414083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24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F1656-146D-3C40-800A-472810A2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77909-78A9-9C4D-9A4D-2503330DA52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9C008-64F1-364D-92A4-B5EBCDCE171C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94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D758C-C763-8D4F-9D59-E3BF12B4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A10CDB-4471-BD44-817A-5D2BA56C063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E986D-83E9-0040-9C1C-44A1EFFE0DA0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51689-4AEB-8442-BDDD-2D6930607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372F65-B523-1345-9432-9C59D1A764F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67FFA-2E27-DD4F-B1E6-5A5C5F4DFF65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6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79A19-B4D0-C14E-B99D-284B48A3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E68E61-B80C-294C-AC03-9B59DFF7F8A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D6AD14-E5B2-3649-AEF5-BEFC3B954E84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8226-0F51-BA4A-A1B5-4F4A427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Language Model to Translation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RNN LM estimates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RNN TM also estimates probability of </a:t>
                </a:r>
                <a:r>
                  <a:rPr lang="en-US" b="1" dirty="0"/>
                  <a:t>y </a:t>
                </a:r>
                <a:r>
                  <a:rPr lang="en-US" dirty="0"/>
                  <a:t>but conditions it on an input sequence </a:t>
                </a:r>
                <a:r>
                  <a:rPr lang="en-US" b="1" dirty="0"/>
                  <a:t>x</a:t>
                </a:r>
                <a:r>
                  <a:rPr lang="en-US" dirty="0"/>
                  <a:t>. It's a </a:t>
                </a:r>
                <a:r>
                  <a:rPr lang="en-US" u="sng" dirty="0"/>
                  <a:t>conditional language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Trained as one big RNN, basically in the same way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743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61DBA-68E5-6D4E-B81A-BA7922F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084D28-E928-F549-8D15-0E7BA827520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D1689-E4AA-1C4D-9B4D-7E278DFA9A49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6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0320F-A3AA-5949-A2E3-B4E70F74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64"/>
            <a:ext cx="12192000" cy="5752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2D044-0295-404E-BEA7-29294D332BA7}"/>
              </a:ext>
            </a:extLst>
          </p:cNvPr>
          <p:cNvSpPr txBox="1"/>
          <p:nvPr/>
        </p:nvSpPr>
        <p:spPr>
          <a:xfrm>
            <a:off x="3764603" y="116732"/>
            <a:ext cx="387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Progress in MT over Time</a:t>
            </a:r>
          </a:p>
        </p:txBody>
      </p:sp>
    </p:spTree>
    <p:extLst>
      <p:ext uri="{BB962C8B-B14F-4D97-AF65-F5344CB8AC3E}">
        <p14:creationId xmlns:p14="http://schemas.microsoft.com/office/powerpoint/2010/main" val="2314128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205C4-4497-4844-AE93-ACC45A781EC0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AB73F-9FF3-0248-BD90-42B18156B5F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0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13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D9814D-2BA6-8D4C-8702-59FF93340F6E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11C5C9-56FF-6E48-88B5-8B6C904A5A6C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15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0F6DA-6AC1-D04B-810B-0E88007D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F9249-ED31-0F41-876F-287DBF3557FD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ED42B-67CD-E74A-AD94-586BE87D9B8D}"/>
              </a:ext>
            </a:extLst>
          </p:cNvPr>
          <p:cNvSpPr txBox="1"/>
          <p:nvPr/>
        </p:nvSpPr>
        <p:spPr>
          <a:xfrm>
            <a:off x="2529192" y="3142033"/>
            <a:ext cx="7879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577ED-F7A7-DCCD-CB0E-D9A9696CA887}"/>
              </a:ext>
            </a:extLst>
          </p:cNvPr>
          <p:cNvSpPr txBox="1"/>
          <p:nvPr/>
        </p:nvSpPr>
        <p:spPr>
          <a:xfrm>
            <a:off x="8130209" y="2981739"/>
            <a:ext cx="319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(In 2023, it has kind of waned...)</a:t>
            </a:r>
          </a:p>
        </p:txBody>
      </p:sp>
    </p:spTree>
    <p:extLst>
      <p:ext uri="{BB962C8B-B14F-4D97-AF65-F5344CB8AC3E}">
        <p14:creationId xmlns:p14="http://schemas.microsoft.com/office/powerpoint/2010/main" val="427205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7B8A-8641-2D4E-9279-753FC251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1F5D7-8CB1-9840-9A60-B21CC2CCF55D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E5F4-42AA-0545-B420-CB63D36188D6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8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4FD6A-9C92-9E47-8754-69699B2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82C5A-F334-AE44-8710-08C40BAC0F6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3E993-E0CD-A24D-8E95-4BDF321041FA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0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F037F-897A-0544-A529-22FFD87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1C89-0861-7D48-894E-105079074AC9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7C07-47ED-8C45-A11D-B34E8CB47352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2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F367-33C2-734F-9CB5-3BFD311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EC4F11-F169-F144-8D6B-9A90DC6BA697}"/>
              </a:ext>
            </a:extLst>
          </p:cNvPr>
          <p:cNvSpPr/>
          <p:nvPr/>
        </p:nvSpPr>
        <p:spPr>
          <a:xfrm>
            <a:off x="8053137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37076-1360-A942-8D9F-C8BC7519F6CA}"/>
              </a:ext>
            </a:extLst>
          </p:cNvPr>
          <p:cNvSpPr/>
          <p:nvPr/>
        </p:nvSpPr>
        <p:spPr>
          <a:xfrm>
            <a:off x="1010653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1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0A71A-708F-5147-AEB0-A7E102B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604A1-9D3A-724C-B69B-5F6FB715F1C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8142B-550B-3E4A-9428-6691330DC39D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7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6325-AC9C-2946-B090-8716B72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57875-929B-5241-84F1-CDA2F84EDF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2D8ED-E39B-6D4F-A99B-0B9BCC22929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6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53864-EC3C-894A-9A02-1A2A3427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0395A-9ED3-E14C-A7B5-FE8CE23DDD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DAEDF-6183-9F48-9033-88F8F367CA4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4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782-1860-3748-BE52-AA6297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CE5DB-BD09-0F44-BD42-668FD8FA7B1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DF273-9015-A44F-9CA5-4645388BAFA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30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C0B3-E065-A44C-9CF7-8E41D5E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45A84-7F33-4D43-8699-3FE3227A7A3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D34A1-81F5-7941-9153-E6C19B6B2DC1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14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3A1F8-E180-874C-8F06-B72C5ABE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626933-6821-714A-9DB2-AB34E96F097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3A475-D511-4B46-8C2D-DC289CFFA62A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A108C-4D1E-CC46-A4F3-77805CE1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2AD03A-3DED-8B43-9501-D607449ED6E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2CF26-860E-1144-9A9D-70E0F29E9BD4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33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5F3D-C5A2-DD40-B412-45397207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E5572-11E0-A14B-928C-C408622F6E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FF7-F39E-BF46-82DC-F313E65F3438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3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A23C-EE5C-CD42-9475-1A986B6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B172A-5DAC-6541-AA12-A7EE5EA9F7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24A8-B2B7-EA4E-8937-4C852F8DA6E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2F477-33B4-344C-AC1C-1DCD3519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73F47E-317B-794F-86D6-A98D8AAA4F9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31D37-BDAF-0546-B645-A936D86E751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4854-452C-2246-B901-1FA9DE85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5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08EBA-F759-4449-9006-F5A90E85F14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3A96-52A3-9D48-94A2-72CA97DEEF63}"/>
              </a:ext>
            </a:extLst>
          </p:cNvPr>
          <p:cNvSpPr/>
          <p:nvPr/>
        </p:nvSpPr>
        <p:spPr>
          <a:xfrm>
            <a:off x="453189" y="6326867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C36F-F2C8-EB4A-B8B8-40FE17CE2F14}"/>
              </a:ext>
            </a:extLst>
          </p:cNvPr>
          <p:cNvSpPr txBox="1"/>
          <p:nvPr/>
        </p:nvSpPr>
        <p:spPr>
          <a:xfrm>
            <a:off x="8715801" y="1823426"/>
            <a:ext cx="3230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practice </a:t>
            </a:r>
            <a:br>
              <a:rPr lang="en-US" dirty="0"/>
            </a:br>
            <a:r>
              <a:rPr lang="en-US" dirty="0"/>
              <a:t>there are lots of places</a:t>
            </a:r>
            <a:br>
              <a:rPr lang="en-US" dirty="0"/>
            </a:br>
            <a:r>
              <a:rPr lang="en-US" dirty="0"/>
              <a:t>attention can go in the networks</a:t>
            </a:r>
          </a:p>
        </p:txBody>
      </p:sp>
    </p:spTree>
    <p:extLst>
      <p:ext uri="{BB962C8B-B14F-4D97-AF65-F5344CB8AC3E}">
        <p14:creationId xmlns:p14="http://schemas.microsoft.com/office/powerpoint/2010/main" val="4155013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479C4-536C-6D4E-9A19-35B064A7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/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blipFill>
                <a:blip r:embed="rId3"/>
                <a:stretch>
                  <a:fillRect t="-8974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DD94373-3138-614E-8A54-E2B028CCD27C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360FF-D4F1-4C4E-8779-E9EE416BE99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4470A-3DB9-B04E-A495-F2CA185479CA}"/>
              </a:ext>
            </a:extLst>
          </p:cNvPr>
          <p:cNvSpPr txBox="1"/>
          <p:nvPr/>
        </p:nvSpPr>
        <p:spPr>
          <a:xfrm>
            <a:off x="6712085" y="496111"/>
            <a:ext cx="523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(no parameter variant; see also linear and FF variants)</a:t>
            </a:r>
          </a:p>
        </p:txBody>
      </p:sp>
    </p:spTree>
    <p:extLst>
      <p:ext uri="{BB962C8B-B14F-4D97-AF65-F5344CB8AC3E}">
        <p14:creationId xmlns:p14="http://schemas.microsoft.com/office/powerpoint/2010/main" val="3288504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2E5A-BD7E-6049-8ABE-5918BF4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09DD3B-7DED-ED42-B150-1EECBF6F65D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9EFA0-0C20-7C40-80AF-54D3D18B6DB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7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6B1F-4E95-C04B-806F-26B4A691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Maybe attention is...all we need?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50247-170F-2B94-3B26-84F81159F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(see handout)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19F5C-88EA-4AB8-0021-FCA6A60B774E}"/>
              </a:ext>
            </a:extLst>
          </p:cNvPr>
          <p:cNvCxnSpPr>
            <a:cxnSpLocks/>
          </p:cNvCxnSpPr>
          <p:nvPr/>
        </p:nvCxnSpPr>
        <p:spPr>
          <a:xfrm flipV="1">
            <a:off x="944217" y="4562475"/>
            <a:ext cx="1808922" cy="4567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25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8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7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3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18336</TotalTime>
  <Words>1145</Words>
  <Application>Microsoft Macintosh PowerPoint</Application>
  <PresentationFormat>Widescreen</PresentationFormat>
  <Paragraphs>151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Helvetica</vt:lpstr>
      <vt:lpstr>Office Theme</vt:lpstr>
      <vt:lpstr>Statistical and Neural Machine Translation</vt:lpstr>
      <vt:lpstr>How do we learn word translations?</vt:lpstr>
      <vt:lpstr>To a computer, this might as well be Centauri and Arcturan!</vt:lpstr>
      <vt:lpstr>It's not as hard as it looks!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more or less how the Rosetta Stone was cracked!</vt:lpstr>
      <vt:lpstr>What Did We Just Do?</vt:lpstr>
      <vt:lpstr>Pre-Neural Statistical MT (1989-2014)</vt:lpstr>
      <vt:lpstr>Not that Fluent...</vt:lpstr>
      <vt:lpstr>Features</vt:lpstr>
      <vt:lpstr>Pipeline</vt:lpstr>
      <vt:lpstr>Extremely brief sketch of parameter (weight) estimation </vt:lpstr>
      <vt:lpstr>Change The Weights, Change The Search Space</vt:lpstr>
      <vt:lpstr>Problems</vt:lpstr>
      <vt:lpstr>PowerPoint Presentation</vt:lpstr>
      <vt:lpstr>How to use a sentence vector for machine translation</vt:lpstr>
      <vt:lpstr>PowerPoint Presentation</vt:lpstr>
      <vt:lpstr>RNN LM vs RNN TM, mathematically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Language Model to Translation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Maybe attention is...all we need?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</dc:title>
  <dc:creator>Jonathan May</dc:creator>
  <cp:lastModifiedBy>Jonathan May</cp:lastModifiedBy>
  <cp:revision>71</cp:revision>
  <dcterms:created xsi:type="dcterms:W3CDTF">2018-10-19T20:20:27Z</dcterms:created>
  <dcterms:modified xsi:type="dcterms:W3CDTF">2023-11-01T16:20:34Z</dcterms:modified>
</cp:coreProperties>
</file>